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</p:sldIdLst>
  <p:sldSz cy="5143500" cx="9144000"/>
  <p:notesSz cx="6858000" cy="9144000"/>
  <p:embeddedFontLst>
    <p:embeddedFont>
      <p:font typeface="Amatic SC"/>
      <p:regular r:id="rId68"/>
      <p:bold r:id="rId69"/>
    </p:embeddedFont>
    <p:embeddedFont>
      <p:font typeface="Source Code Pro"/>
      <p:regular r:id="rId70"/>
      <p:bold r:id="rId71"/>
      <p:italic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SourceCodePro-boldItalic.fntdata"/><Relationship Id="rId72" Type="http://schemas.openxmlformats.org/officeDocument/2006/relationships/font" Target="fonts/SourceCodePro-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SourceCodePro-bold.fntdata"/><Relationship Id="rId70" Type="http://schemas.openxmlformats.org/officeDocument/2006/relationships/font" Target="fonts/SourceCodePro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AmaticSC-regular.fntdata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AmaticSC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f851d390c8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f851d390c8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f851d390c8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f851d390c8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f851d390c8_3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f851d390c8_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f851d390c8_3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f851d390c8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851d390c8_3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f851d390c8_3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6ca54dc9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6ca54dc9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798ee2b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f798ee2b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f798ee2b4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f798ee2b4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798ee2b4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798ee2b4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798ee2b4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f798ee2b4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f91ebda6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f91ebda6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f798ee2b4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f798ee2b4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798ee2b4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f798ee2b4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70a00a07c7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70a00a07c7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04d97ed9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004d97ed9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04d97ed9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004d97ed9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04d97ed9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004d97ed9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004d97ed9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004d97ed9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004d97ed9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004d97ed9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04d97ed9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004d97ed9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70a00a07c7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70a00a07c7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f91ebda6a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f91ebda6a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004d97ed9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004d97ed9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70a00a07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70a00a07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70a00a07c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70a00a07c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70a00a07c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70a00a07c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70a00a07c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70a00a07c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70a00a07c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70a00a07c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70a00a07c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70a00a07c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70a00a07c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70a00a07c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70a00a07c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70a00a07c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759eb6f60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759eb6f60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93c0e3fa9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f93c0e3fa9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70a00a07c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70a00a07c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70a00a07c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70a00a07c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70a00a07c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70a00a07c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70a00a07c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70a00a07c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70a00a07c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70a00a07c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70a00a07c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70a00a07c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70a00a07c7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70a00a07c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70a00a07c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70a00a07c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70a00a07c7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70a00a07c7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70a00a07c7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70a00a07c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f93c0e3fa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f93c0e3fa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70a00a07c7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70a00a07c7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70a00a07c7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70a00a07c7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759eb6f60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759eb6f60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759eb6f60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759eb6f60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759eb6f60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759eb6f60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759eb6f608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759eb6f608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759eb6f60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759eb6f60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759eb6f60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759eb6f60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759eb6f608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759eb6f60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759eb6f608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759eb6f60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93c0e3fa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f93c0e3fa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70a00a07c7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70a00a07c7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70a00a07c7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70a00a07c7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70a00a07c7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70a00a07c7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f851d390c8_3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f851d390c8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f851d390c8_3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f851d390c8_3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51d390c8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51d390c8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csinfo360.com/2021/01/check-whether-given-matrix-is-identity.html" TargetMode="External"/><Relationship Id="rId4" Type="http://schemas.openxmlformats.org/officeDocument/2006/relationships/hyperlink" Target="https://www.csinfo360.com/2021/01/program-to-check-whether-matrix-is-diagonal.html" TargetMode="External"/><Relationship Id="rId10" Type="http://schemas.openxmlformats.org/officeDocument/2006/relationships/hyperlink" Target="https://www.examveda.com/c-program/practice-mcq-question-on-arrays-and-strings/" TargetMode="External"/><Relationship Id="rId9" Type="http://schemas.openxmlformats.org/officeDocument/2006/relationships/hyperlink" Target="https://www.csinfo360.com/2021/01/find-position-of-element-in-2d-array.html" TargetMode="External"/><Relationship Id="rId5" Type="http://schemas.openxmlformats.org/officeDocument/2006/relationships/hyperlink" Target="https://www.csinfo360.com/2021/01/program-to-display-upper-triangular.html" TargetMode="External"/><Relationship Id="rId6" Type="http://schemas.openxmlformats.org/officeDocument/2006/relationships/hyperlink" Target="https://www.csinfo360.com/2021/01/program-to-check-whether-matrix-is-symmetric.html" TargetMode="External"/><Relationship Id="rId7" Type="http://schemas.openxmlformats.org/officeDocument/2006/relationships/hyperlink" Target="https://www.csinfo360.com/2021/01/program-to-find-sum-of-upper-triangular.html" TargetMode="External"/><Relationship Id="rId8" Type="http://schemas.openxmlformats.org/officeDocument/2006/relationships/hyperlink" Target="https://www.csinfo360.com/2021/01/find-maximum-element-in-matrix.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2035975"/>
            <a:ext cx="8520600" cy="11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                                   Sumaiyah Zahid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25" y="102825"/>
            <a:ext cx="2861075" cy="15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6100" y="331300"/>
            <a:ext cx="2185250" cy="170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2475" y="235750"/>
            <a:ext cx="3001301" cy="210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241900"/>
            <a:ext cx="8520600" cy="46980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61AEEE"/>
                </a:solidFill>
                <a:highlight>
                  <a:schemeClr val="dk1"/>
                </a:highlight>
              </a:rPr>
              <a:t>#include </a:t>
            </a:r>
            <a:r>
              <a:rPr lang="en" sz="6250">
                <a:solidFill>
                  <a:srgbClr val="98C379"/>
                </a:solidFill>
                <a:highlight>
                  <a:schemeClr val="dk1"/>
                </a:highlight>
              </a:rPr>
              <a:t>&lt;stdio.h&gt;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int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61AEEE"/>
                </a:solidFill>
                <a:highlight>
                  <a:schemeClr val="dk1"/>
                </a:highlight>
              </a:rPr>
              <a:t>main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()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{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</a:t>
            </a: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int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marks[5]={90,86,89,76,91},i,</a:t>
            </a:r>
            <a:r>
              <a:rPr lang="en" sz="6250">
                <a:solidFill>
                  <a:srgbClr val="980000"/>
                </a:solidFill>
                <a:highlight>
                  <a:schemeClr val="dk1"/>
                </a:highlight>
              </a:rPr>
              <a:t>high=0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</a:t>
            </a:r>
            <a:r>
              <a:rPr lang="en" sz="6250">
                <a:solidFill>
                  <a:srgbClr val="FFFF00"/>
                </a:solidFill>
                <a:highlight>
                  <a:schemeClr val="dk1"/>
                </a:highlight>
              </a:rPr>
              <a:t>for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(i=0; i&lt;5; i++)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{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if(</a:t>
            </a:r>
            <a:r>
              <a:rPr lang="en" sz="6250">
                <a:solidFill>
                  <a:srgbClr val="3C78D8"/>
                </a:solidFill>
                <a:highlight>
                  <a:schemeClr val="dk1"/>
                </a:highlight>
              </a:rPr>
              <a:t>marks[i] &gt; high </a:t>
            </a:r>
            <a:r>
              <a:rPr lang="en" sz="6250">
                <a:solidFill>
                  <a:schemeClr val="lt1"/>
                </a:solidFill>
                <a:highlight>
                  <a:schemeClr val="dk1"/>
                </a:highlight>
              </a:rPr>
              <a:t>)</a:t>
            </a:r>
            <a:endParaRPr sz="625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    {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      </a:t>
            </a:r>
            <a:r>
              <a:rPr lang="en" sz="6250">
                <a:solidFill>
                  <a:srgbClr val="A61C00"/>
                </a:solidFill>
                <a:highlight>
                  <a:schemeClr val="dk1"/>
                </a:highlight>
              </a:rPr>
              <a:t>  </a:t>
            </a:r>
            <a:r>
              <a:rPr lang="en" sz="6250">
                <a:solidFill>
                  <a:srgbClr val="A64D79"/>
                </a:solidFill>
                <a:highlight>
                  <a:schemeClr val="dk1"/>
                </a:highlight>
              </a:rPr>
              <a:t>high=marks[i];</a:t>
            </a:r>
            <a:endParaRPr sz="6250">
              <a:solidFill>
                <a:srgbClr val="A64D79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    }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}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printf("</a:t>
            </a:r>
            <a:r>
              <a:rPr lang="en" sz="6250">
                <a:solidFill>
                  <a:srgbClr val="6AA84F"/>
                </a:solidFill>
                <a:highlight>
                  <a:schemeClr val="dk1"/>
                </a:highlight>
              </a:rPr>
              <a:t>%d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", </a:t>
            </a:r>
            <a:r>
              <a:rPr lang="en" sz="6250">
                <a:solidFill>
                  <a:srgbClr val="6AA84F"/>
                </a:solidFill>
                <a:highlight>
                  <a:schemeClr val="dk1"/>
                </a:highlight>
              </a:rPr>
              <a:t>high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);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</a:t>
            </a: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return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D19A66"/>
                </a:solidFill>
                <a:highlight>
                  <a:schemeClr val="dk1"/>
                </a:highlight>
              </a:rPr>
              <a:t>0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}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152400" marR="152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D3D3D3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D3D3D3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Assignment</a:t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Make a c program to find the lowest marks and display the output.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6000" y="2223488"/>
            <a:ext cx="3716400" cy="193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Search an Array</a:t>
            </a:r>
            <a:endParaRPr/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Make a c program to find the marks=86 and display the index of array where it exist.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7375" y="2223488"/>
            <a:ext cx="3716400" cy="193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311700" y="241900"/>
            <a:ext cx="8520600" cy="46980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3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61AEEE"/>
                </a:solidFill>
                <a:highlight>
                  <a:schemeClr val="dk1"/>
                </a:highlight>
              </a:rPr>
              <a:t>#include </a:t>
            </a:r>
            <a:r>
              <a:rPr lang="en" sz="6250">
                <a:solidFill>
                  <a:srgbClr val="98C379"/>
                </a:solidFill>
                <a:highlight>
                  <a:schemeClr val="dk1"/>
                </a:highlight>
              </a:rPr>
              <a:t>&lt;stdio.h&gt;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int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61AEEE"/>
                </a:solidFill>
                <a:highlight>
                  <a:schemeClr val="dk1"/>
                </a:highlight>
              </a:rPr>
              <a:t>main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()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{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</a:t>
            </a: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int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marks[5]={90,86,89,76,91},i;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</a:t>
            </a:r>
            <a:r>
              <a:rPr lang="en" sz="6250">
                <a:solidFill>
                  <a:srgbClr val="FFFF00"/>
                </a:solidFill>
                <a:highlight>
                  <a:schemeClr val="dk1"/>
                </a:highlight>
              </a:rPr>
              <a:t>for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(i=0; i&lt;5; i++)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{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if(</a:t>
            </a:r>
            <a:r>
              <a:rPr lang="en" sz="6250">
                <a:solidFill>
                  <a:srgbClr val="3C78D8"/>
                </a:solidFill>
                <a:highlight>
                  <a:schemeClr val="dk1"/>
                </a:highlight>
              </a:rPr>
              <a:t>marks[i] == 86 </a:t>
            </a:r>
            <a:r>
              <a:rPr lang="en" sz="6250">
                <a:solidFill>
                  <a:schemeClr val="lt1"/>
                </a:solidFill>
                <a:highlight>
                  <a:schemeClr val="dk1"/>
                </a:highlight>
              </a:rPr>
              <a:t>)</a:t>
            </a:r>
            <a:endParaRPr sz="625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    {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      </a:t>
            </a:r>
            <a:r>
              <a:rPr lang="en" sz="6250">
                <a:solidFill>
                  <a:srgbClr val="A61C00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E06666"/>
                </a:solidFill>
                <a:highlight>
                  <a:schemeClr val="dk1"/>
                </a:highlight>
              </a:rPr>
              <a:t>break;</a:t>
            </a:r>
            <a:endParaRPr sz="6250">
              <a:solidFill>
                <a:srgbClr val="E06666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    }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}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printf("</a:t>
            </a:r>
            <a:r>
              <a:rPr lang="en" sz="6250">
                <a:solidFill>
                  <a:srgbClr val="6AA84F"/>
                </a:solidFill>
                <a:highlight>
                  <a:schemeClr val="dk1"/>
                </a:highlight>
              </a:rPr>
              <a:t>%d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", </a:t>
            </a:r>
            <a:r>
              <a:rPr lang="en" sz="6250">
                <a:solidFill>
                  <a:srgbClr val="6AA84F"/>
                </a:solidFill>
                <a:highlight>
                  <a:schemeClr val="dk1"/>
                </a:highlight>
              </a:rPr>
              <a:t>i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);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</a:t>
            </a: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return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D19A66"/>
                </a:solidFill>
                <a:highlight>
                  <a:schemeClr val="dk1"/>
                </a:highlight>
              </a:rPr>
              <a:t>0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}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 Array</a:t>
            </a:r>
            <a:endParaRPr/>
          </a:p>
        </p:txBody>
      </p:sp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char name[30]="FAST NUCES"; //10 characters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int i;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for(i=0; i&lt;10; i++)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    printf("%c",name[i]); </a:t>
            </a:r>
            <a:r>
              <a:rPr lang="en">
                <a:solidFill>
                  <a:srgbClr val="6AA84F"/>
                </a:solidFill>
              </a:rPr>
              <a:t>// FAST NUCES will print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printf("%s",name);</a:t>
            </a:r>
            <a:r>
              <a:rPr lang="en">
                <a:solidFill>
                  <a:srgbClr val="6AA84F"/>
                </a:solidFill>
              </a:rPr>
              <a:t> </a:t>
            </a:r>
            <a:r>
              <a:rPr lang="en">
                <a:solidFill>
                  <a:srgbClr val="6AA84F"/>
                </a:solidFill>
              </a:rPr>
              <a:t>// FAST NUCES will print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Tasks</a:t>
            </a:r>
            <a:endParaRPr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Given a string of “Fast Nuces !(1234)”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Find out count of letter s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Find out count of capital and small letters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Find the count of special characters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Find the count of digits.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Please watch this video before coming to next lecture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https://www.youtube.com/watch?v=9I2oOAr2okY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Bubble Sort</a:t>
            </a:r>
            <a:endParaRPr/>
          </a:p>
        </p:txBody>
      </p:sp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1775" y="544825"/>
            <a:ext cx="3400425" cy="45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Bubble Sort</a:t>
            </a:r>
            <a:endParaRPr/>
          </a:p>
        </p:txBody>
      </p:sp>
      <p:sp>
        <p:nvSpPr>
          <p:cNvPr id="166" name="Google Shape;166;p2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6475" y="1281000"/>
            <a:ext cx="3562350" cy="36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Bubble Sort</a:t>
            </a:r>
            <a:endParaRPr/>
          </a:p>
        </p:txBody>
      </p:sp>
      <p:sp>
        <p:nvSpPr>
          <p:cNvPr id="173" name="Google Shape;173;p3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6150" y="1431925"/>
            <a:ext cx="3486150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Bubble Sort</a:t>
            </a:r>
            <a:endParaRPr/>
          </a:p>
        </p:txBody>
      </p:sp>
      <p:sp>
        <p:nvSpPr>
          <p:cNvPr id="180" name="Google Shape;180;p3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7025" y="1733413"/>
            <a:ext cx="340995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 Definition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437950" y="1152475"/>
            <a:ext cx="714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80">
                <a:solidFill>
                  <a:schemeClr val="dk1"/>
                </a:solidFill>
              </a:rPr>
              <a:t>Consecutive memory location with same name and type just like consecutive bars of chocolates with same taste and size.</a:t>
            </a:r>
            <a:endParaRPr sz="228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80">
              <a:solidFill>
                <a:schemeClr val="dk1"/>
              </a:solidFill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0000" y="2528875"/>
            <a:ext cx="3715775" cy="181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3100" y="1051800"/>
            <a:ext cx="1214250" cy="333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2"/>
          <p:cNvSpPr txBox="1"/>
          <p:nvPr>
            <p:ph idx="1" type="body"/>
          </p:nvPr>
        </p:nvSpPr>
        <p:spPr>
          <a:xfrm>
            <a:off x="311700" y="241900"/>
            <a:ext cx="8520600" cy="46980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61AEEE"/>
                </a:solidFill>
                <a:highlight>
                  <a:schemeClr val="dk1"/>
                </a:highlight>
              </a:rPr>
              <a:t>#include </a:t>
            </a:r>
            <a:r>
              <a:rPr lang="en" sz="6250">
                <a:solidFill>
                  <a:srgbClr val="98C379"/>
                </a:solidFill>
                <a:highlight>
                  <a:schemeClr val="dk1"/>
                </a:highlight>
              </a:rPr>
              <a:t>&lt;stdio.h&gt;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int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61AEEE"/>
                </a:solidFill>
                <a:highlight>
                  <a:schemeClr val="dk1"/>
                </a:highlight>
              </a:rPr>
              <a:t>main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()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{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</a:t>
            </a: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int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data[] = {-2, 45, 0, 11, -9}, step,i;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250">
                <a:solidFill>
                  <a:srgbClr val="FFFF00"/>
                </a:solidFill>
                <a:highlight>
                  <a:schemeClr val="dk1"/>
                </a:highlight>
              </a:rPr>
              <a:t>for 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 step = 0; step &lt; 4; step++) {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 	</a:t>
            </a:r>
            <a:r>
              <a:rPr lang="en" sz="6250">
                <a:solidFill>
                  <a:srgbClr val="FFFF00"/>
                </a:solidFill>
                <a:highlight>
                  <a:schemeClr val="dk1"/>
                </a:highlight>
              </a:rPr>
              <a:t>for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( i = 0; i &lt; 4 - step ; i++) {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   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   		if (</a:t>
            </a:r>
            <a:r>
              <a:rPr lang="en" sz="6250">
                <a:solidFill>
                  <a:srgbClr val="0000FF"/>
                </a:solidFill>
                <a:highlight>
                  <a:schemeClr val="dk1"/>
                </a:highlight>
              </a:rPr>
              <a:t>data[i] &gt; data[i + 1]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) {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     		int temp = data[i];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    			 data[i] = data[i + 1];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     		 data[i + 1] = temp;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   		}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 	}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	}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 </a:t>
            </a:r>
            <a:r>
              <a:rPr lang="en" sz="6250">
                <a:solidFill>
                  <a:srgbClr val="FFFF00"/>
                </a:solidFill>
                <a:highlight>
                  <a:schemeClr val="dk1"/>
                </a:highlight>
              </a:rPr>
              <a:t>for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( i = 0; i &lt; 5; i++) {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 	    </a:t>
            </a:r>
            <a:r>
              <a:rPr lang="en" sz="6250">
                <a:solidFill>
                  <a:srgbClr val="DD7E6B"/>
                </a:solidFill>
                <a:highlight>
                  <a:schemeClr val="dk1"/>
                </a:highlight>
              </a:rPr>
              <a:t>printf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("</a:t>
            </a:r>
            <a:r>
              <a:rPr lang="en" sz="6250">
                <a:solidFill>
                  <a:srgbClr val="38761D"/>
                </a:solidFill>
                <a:highlight>
                  <a:schemeClr val="dk1"/>
                </a:highlight>
              </a:rPr>
              <a:t>%d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", </a:t>
            </a:r>
            <a:r>
              <a:rPr lang="en" sz="6250">
                <a:solidFill>
                  <a:srgbClr val="38761D"/>
                </a:solidFill>
                <a:highlight>
                  <a:schemeClr val="dk1"/>
                </a:highlight>
              </a:rPr>
              <a:t>data[i]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);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		}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return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D19A66"/>
                </a:solidFill>
                <a:highlight>
                  <a:schemeClr val="dk1"/>
                </a:highlight>
              </a:rPr>
              <a:t>0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; }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 Array</a:t>
            </a:r>
            <a:endParaRPr/>
          </a:p>
        </p:txBody>
      </p:sp>
      <p:sp>
        <p:nvSpPr>
          <p:cNvPr id="193" name="Google Shape;193;p3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 array [2][3];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 array [row][column];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 array[3][4] =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{10, 11, 12, 13},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{14, 15, 16, 17},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	{18, 19, 20, 21},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};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5100" y="2159600"/>
            <a:ext cx="3170925" cy="21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6200" y="219725"/>
            <a:ext cx="2293750" cy="178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 Array</a:t>
            </a:r>
            <a:endParaRPr/>
          </a:p>
        </p:txBody>
      </p:sp>
      <p:sp>
        <p:nvSpPr>
          <p:cNvPr id="201" name="Google Shape;201;p3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0325" y="234488"/>
            <a:ext cx="3581400" cy="225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7463" y="2751025"/>
            <a:ext cx="5991225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 Array</a:t>
            </a:r>
            <a:endParaRPr/>
          </a:p>
        </p:txBody>
      </p:sp>
      <p:sp>
        <p:nvSpPr>
          <p:cNvPr id="209" name="Google Shape;209;p3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Make a c program to declare a 2D-array of 3 rows and 4 columns and then take user input to initialize that array.</a:t>
            </a:r>
            <a:endParaRPr/>
          </a:p>
        </p:txBody>
      </p:sp>
      <p:pic>
        <p:nvPicPr>
          <p:cNvPr id="210" name="Google Shape;2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5050" y="2008075"/>
            <a:ext cx="3593900" cy="295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6"/>
          <p:cNvSpPr txBox="1"/>
          <p:nvPr>
            <p:ph idx="1" type="body"/>
          </p:nvPr>
        </p:nvSpPr>
        <p:spPr>
          <a:xfrm>
            <a:off x="311700" y="241900"/>
            <a:ext cx="8520600" cy="46980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3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61AEEE"/>
                </a:solidFill>
                <a:highlight>
                  <a:schemeClr val="dk1"/>
                </a:highlight>
              </a:rPr>
              <a:t>#include </a:t>
            </a:r>
            <a:r>
              <a:rPr lang="en" sz="6250">
                <a:solidFill>
                  <a:srgbClr val="98C379"/>
                </a:solidFill>
                <a:highlight>
                  <a:schemeClr val="dk1"/>
                </a:highlight>
              </a:rPr>
              <a:t>&lt;stdio.h&gt;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int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61AEEE"/>
                </a:solidFill>
                <a:highlight>
                  <a:schemeClr val="dk1"/>
                </a:highlight>
              </a:rPr>
              <a:t>main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()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{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</a:t>
            </a: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int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array[3][4], i,j;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t/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</a:t>
            </a:r>
            <a:r>
              <a:rPr lang="en" sz="6250">
                <a:solidFill>
                  <a:srgbClr val="FFFF00"/>
                </a:solidFill>
                <a:highlight>
                  <a:schemeClr val="dk1"/>
                </a:highlight>
              </a:rPr>
              <a:t>for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(i=0; i&lt;3; i++)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{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   </a:t>
            </a:r>
            <a:r>
              <a:rPr lang="en" sz="6250">
                <a:solidFill>
                  <a:srgbClr val="F1C232"/>
                </a:solidFill>
                <a:highlight>
                  <a:schemeClr val="dk1"/>
                </a:highlight>
              </a:rPr>
              <a:t>for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(j=0; j&lt;4; j++)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	{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    	</a:t>
            </a:r>
            <a:r>
              <a:rPr lang="en" sz="6250">
                <a:solidFill>
                  <a:srgbClr val="DD7E6B"/>
                </a:solidFill>
                <a:highlight>
                  <a:schemeClr val="dk1"/>
                </a:highlight>
              </a:rPr>
              <a:t>scanf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("</a:t>
            </a:r>
            <a:r>
              <a:rPr lang="en" sz="6250">
                <a:solidFill>
                  <a:srgbClr val="38761D"/>
                </a:solidFill>
                <a:highlight>
                  <a:schemeClr val="dk1"/>
                </a:highlight>
              </a:rPr>
              <a:t>%d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", </a:t>
            </a:r>
            <a:r>
              <a:rPr lang="en" sz="6250">
                <a:solidFill>
                  <a:srgbClr val="6AA84F"/>
                </a:solidFill>
                <a:highlight>
                  <a:schemeClr val="dk1"/>
                </a:highlight>
              </a:rPr>
              <a:t>&amp;array[i][j]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);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	} 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}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</a:t>
            </a: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return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D19A66"/>
                </a:solidFill>
                <a:highlight>
                  <a:schemeClr val="dk1"/>
                </a:highlight>
              </a:rPr>
              <a:t>0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}</a:t>
            </a:r>
            <a:endParaRPr sz="1050">
              <a:solidFill>
                <a:srgbClr val="D3D3D3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 Array</a:t>
            </a:r>
            <a:endParaRPr/>
          </a:p>
        </p:txBody>
      </p:sp>
      <p:sp>
        <p:nvSpPr>
          <p:cNvPr id="222" name="Google Shape;222;p3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Make a c program to add two matrix and store there result in 3rd matrix.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8"/>
          <p:cNvSpPr txBox="1"/>
          <p:nvPr>
            <p:ph idx="1" type="body"/>
          </p:nvPr>
        </p:nvSpPr>
        <p:spPr>
          <a:xfrm>
            <a:off x="311700" y="241900"/>
            <a:ext cx="8520600" cy="46980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61AEEE"/>
                </a:solidFill>
                <a:highlight>
                  <a:schemeClr val="dk1"/>
                </a:highlight>
              </a:rPr>
              <a:t>#include </a:t>
            </a:r>
            <a:r>
              <a:rPr lang="en" sz="6250">
                <a:solidFill>
                  <a:srgbClr val="98C379"/>
                </a:solidFill>
                <a:highlight>
                  <a:schemeClr val="dk1"/>
                </a:highlight>
              </a:rPr>
              <a:t>&lt;stdio.h&gt;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int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61AEEE"/>
                </a:solidFill>
                <a:highlight>
                  <a:schemeClr val="dk1"/>
                </a:highlight>
              </a:rPr>
              <a:t>main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()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{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</a:t>
            </a: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int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array1[3][4] = {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	{10, 11, 12, 13},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	{14, 15, 16, 17},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	{18, 19, 20, 21} };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int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array2[3][4] = {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	{10, 11, 12, 13},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	{14, 15, 16, 17},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	{18, 19, 20, 21} };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int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array3[3][4],i,j;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</a:t>
            </a:r>
            <a:endParaRPr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9"/>
          <p:cNvSpPr txBox="1"/>
          <p:nvPr>
            <p:ph idx="1" type="body"/>
          </p:nvPr>
        </p:nvSpPr>
        <p:spPr>
          <a:xfrm>
            <a:off x="311700" y="241900"/>
            <a:ext cx="8520600" cy="46980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</a:t>
            </a:r>
            <a:r>
              <a:rPr lang="en" sz="6250">
                <a:solidFill>
                  <a:srgbClr val="FFFF00"/>
                </a:solidFill>
                <a:highlight>
                  <a:schemeClr val="dk1"/>
                </a:highlight>
              </a:rPr>
              <a:t>for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(i=0; i&lt;3; i++)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{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   </a:t>
            </a:r>
            <a:r>
              <a:rPr lang="en" sz="6250">
                <a:solidFill>
                  <a:srgbClr val="F1C232"/>
                </a:solidFill>
                <a:highlight>
                  <a:schemeClr val="dk1"/>
                </a:highlight>
              </a:rPr>
              <a:t>for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(j=0; j&lt;4; j++)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	{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    	</a:t>
            </a:r>
            <a:r>
              <a:rPr lang="en" sz="6250">
                <a:solidFill>
                  <a:srgbClr val="DD7E6B"/>
                </a:solidFill>
                <a:highlight>
                  <a:schemeClr val="dk1"/>
                </a:highlight>
              </a:rPr>
              <a:t>array3[i][j]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=</a:t>
            </a:r>
            <a:r>
              <a:rPr lang="en" sz="6250">
                <a:solidFill>
                  <a:srgbClr val="6AA84F"/>
                </a:solidFill>
                <a:highlight>
                  <a:schemeClr val="dk1"/>
                </a:highlight>
              </a:rPr>
              <a:t>array1[i][j] </a:t>
            </a:r>
            <a:r>
              <a:rPr lang="en" sz="6250">
                <a:solidFill>
                  <a:schemeClr val="lt1"/>
                </a:solidFill>
                <a:highlight>
                  <a:schemeClr val="dk1"/>
                </a:highlight>
              </a:rPr>
              <a:t>+ </a:t>
            </a:r>
            <a:r>
              <a:rPr lang="en" sz="6250">
                <a:solidFill>
                  <a:srgbClr val="6AA84F"/>
                </a:solidFill>
                <a:highlight>
                  <a:schemeClr val="dk1"/>
                </a:highlight>
              </a:rPr>
              <a:t>array2[i][j]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	} 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}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</a:t>
            </a:r>
            <a:r>
              <a:rPr lang="en" sz="6250">
                <a:solidFill>
                  <a:srgbClr val="FFFF00"/>
                </a:solidFill>
                <a:highlight>
                  <a:schemeClr val="dk1"/>
                </a:highlight>
              </a:rPr>
              <a:t>for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(i=0; i&lt;3; i++)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{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	</a:t>
            </a:r>
            <a:r>
              <a:rPr lang="en" sz="6250">
                <a:solidFill>
                  <a:srgbClr val="FFFF00"/>
                </a:solidFill>
                <a:highlight>
                  <a:schemeClr val="dk1"/>
                </a:highlight>
              </a:rPr>
              <a:t>for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(j=0; j&lt;4; j++)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	{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    	</a:t>
            </a:r>
            <a:r>
              <a:rPr lang="en" sz="6250">
                <a:solidFill>
                  <a:srgbClr val="EA9999"/>
                </a:solidFill>
                <a:highlight>
                  <a:schemeClr val="dk1"/>
                </a:highlight>
              </a:rPr>
              <a:t>printf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("</a:t>
            </a:r>
            <a:r>
              <a:rPr lang="en" sz="6250">
                <a:solidFill>
                  <a:srgbClr val="6AA84F"/>
                </a:solidFill>
                <a:highlight>
                  <a:schemeClr val="dk1"/>
                </a:highlight>
              </a:rPr>
              <a:t>%d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",</a:t>
            </a:r>
            <a:r>
              <a:rPr lang="en" sz="6250">
                <a:solidFill>
                  <a:srgbClr val="38761D"/>
                </a:solidFill>
                <a:highlight>
                  <a:schemeClr val="dk1"/>
                </a:highlight>
              </a:rPr>
              <a:t>array3[i][j]);</a:t>
            </a:r>
            <a:endParaRPr sz="6250">
              <a:solidFill>
                <a:srgbClr val="38761D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	}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	</a:t>
            </a:r>
            <a:r>
              <a:rPr lang="en" sz="6250">
                <a:solidFill>
                  <a:srgbClr val="EA9999"/>
                </a:solidFill>
                <a:highlight>
                  <a:schemeClr val="dk1"/>
                </a:highlight>
              </a:rPr>
              <a:t>printf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("</a:t>
            </a:r>
            <a:r>
              <a:rPr lang="en" sz="6250">
                <a:solidFill>
                  <a:srgbClr val="6AA84F"/>
                </a:solidFill>
                <a:highlight>
                  <a:schemeClr val="dk1"/>
                </a:highlight>
              </a:rPr>
              <a:t>\n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");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}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</a:t>
            </a: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return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D19A66"/>
                </a:solidFill>
                <a:highlight>
                  <a:schemeClr val="dk1"/>
                </a:highlight>
              </a:rPr>
              <a:t>0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}</a:t>
            </a:r>
            <a:endParaRPr sz="1050">
              <a:solidFill>
                <a:srgbClr val="D3D3D3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Assignment</a:t>
            </a:r>
            <a:endParaRPr/>
          </a:p>
        </p:txBody>
      </p:sp>
      <p:sp>
        <p:nvSpPr>
          <p:cNvPr id="240" name="Google Shape;240;p4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Make a c program to multiply two matrix and store there result in 3rd matrix.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Make a c program to transpose a matrix.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 Practice Problem</a:t>
            </a:r>
            <a:endParaRPr/>
          </a:p>
        </p:txBody>
      </p:sp>
      <p:sp>
        <p:nvSpPr>
          <p:cNvPr id="246" name="Google Shape;246;p4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5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Write a Program to check whether a given matrix is an identity matrix or not.</a:t>
            </a:r>
            <a:endParaRPr sz="28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5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Write a Program to find whether the given is the matrix is diagonal or not.</a:t>
            </a:r>
            <a:endParaRPr sz="28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5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Write a Program to display an upper triangular matrix.</a:t>
            </a:r>
            <a:endParaRPr sz="28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50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Write a Program to check whether a matrix is symmetric or not.</a:t>
            </a:r>
            <a:endParaRPr sz="28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50">
                <a:solidFill>
                  <a:schemeClr val="dk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Write a Program to find the sum of an upper triangular matrix.</a:t>
            </a:r>
            <a:endParaRPr sz="28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50">
                <a:solidFill>
                  <a:schemeClr val="dk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Write a Program to find the maximum element in the 2D matrix.</a:t>
            </a:r>
            <a:endParaRPr sz="28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50">
                <a:solidFill>
                  <a:schemeClr val="dk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Write a Program to find the position of an element in a 2d array or Matrix.</a:t>
            </a:r>
            <a:endParaRPr sz="28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50" u="sng">
                <a:solidFill>
                  <a:schemeClr val="hlink"/>
                </a:solidFill>
                <a:hlinkClick r:id="rId10"/>
              </a:rPr>
              <a:t>https://www.examveda.com/c-program/practice-mcq-question-on-arrays-and-strings/</a:t>
            </a:r>
            <a:endParaRPr sz="28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85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 Definition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215275" y="1228675"/>
            <a:ext cx="58605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have houses lanes for 80 yds, 120 yds, 240 yds etc.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Similarly we have int array , char array, float array etc.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e</a:t>
            </a:r>
            <a:r>
              <a:rPr lang="en">
                <a:solidFill>
                  <a:schemeClr val="dk1"/>
                </a:solidFill>
              </a:rPr>
              <a:t>.g int array-&gt;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5775" y="225025"/>
            <a:ext cx="3018950" cy="210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6697" y="3320447"/>
            <a:ext cx="5805251" cy="160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Multi-Dimensional Array</a:t>
            </a:r>
            <a:endParaRPr/>
          </a:p>
        </p:txBody>
      </p:sp>
      <p:sp>
        <p:nvSpPr>
          <p:cNvPr id="252" name="Google Shape;252;p4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 Ferrero [2][2][4];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 array [z][x][y];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 array[2][3][4] ;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{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{ {0,1,2,3}, {4,5,6,7}, {8,9,10,11} },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{ {12,13,14,15}, {16,17,18,19}, {20,21,22,23}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};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53" name="Google Shape;25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3100" y="292850"/>
            <a:ext cx="3001301" cy="210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3"/>
          <p:cNvSpPr txBox="1"/>
          <p:nvPr>
            <p:ph type="ctrTitle"/>
          </p:nvPr>
        </p:nvSpPr>
        <p:spPr>
          <a:xfrm>
            <a:off x="311700" y="2035975"/>
            <a:ext cx="8520600" cy="11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9" name="Google Shape;259;p4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                                  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60" name="Google Shape;2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229074" cy="222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 \ CHAR array </a:t>
            </a:r>
            <a:endParaRPr/>
          </a:p>
        </p:txBody>
      </p:sp>
      <p:sp>
        <p:nvSpPr>
          <p:cNvPr id="266" name="Google Shape;266;p44"/>
          <p:cNvSpPr txBox="1"/>
          <p:nvPr>
            <p:ph idx="1" type="body"/>
          </p:nvPr>
        </p:nvSpPr>
        <p:spPr>
          <a:xfrm>
            <a:off x="259875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char name[]={</a:t>
            </a:r>
            <a:r>
              <a:rPr lang="en">
                <a:solidFill>
                  <a:srgbClr val="980000"/>
                </a:solidFill>
              </a:rPr>
              <a:t>‘F’,’A’,’S’,’T’,’ ‘ ,’N’, ‘U’, ‘\0’</a:t>
            </a:r>
            <a:r>
              <a:rPr lang="en">
                <a:solidFill>
                  <a:schemeClr val="dk1"/>
                </a:solidFill>
              </a:rPr>
              <a:t>};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char name[]="</a:t>
            </a:r>
            <a:r>
              <a:rPr lang="en">
                <a:solidFill>
                  <a:srgbClr val="980000"/>
                </a:solidFill>
              </a:rPr>
              <a:t>FAST NU</a:t>
            </a:r>
            <a:r>
              <a:rPr lang="en">
                <a:solidFill>
                  <a:schemeClr val="dk1"/>
                </a:solidFill>
              </a:rPr>
              <a:t>";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\0 = Null character or String Terminator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for(i=0; i&lt;10; i++)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{ printf("%c",name[i]);}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5"/>
          <p:cNvSpPr txBox="1"/>
          <p:nvPr>
            <p:ph type="title"/>
          </p:nvPr>
        </p:nvSpPr>
        <p:spPr>
          <a:xfrm>
            <a:off x="259875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</a:t>
            </a:r>
            <a:endParaRPr/>
          </a:p>
        </p:txBody>
      </p:sp>
      <p:sp>
        <p:nvSpPr>
          <p:cNvPr id="272" name="Google Shape;272;p4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#include &lt;stdio.h&gt;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 main()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char name[20];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</a:t>
            </a:r>
            <a:r>
              <a:rPr lang="en">
                <a:solidFill>
                  <a:srgbClr val="CC4125"/>
                </a:solidFill>
              </a:rPr>
              <a:t>scanf</a:t>
            </a:r>
            <a:r>
              <a:rPr lang="en">
                <a:solidFill>
                  <a:schemeClr val="dk1"/>
                </a:solidFill>
              </a:rPr>
              <a:t>("</a:t>
            </a:r>
            <a:r>
              <a:rPr lang="en">
                <a:solidFill>
                  <a:srgbClr val="38761D"/>
                </a:solidFill>
              </a:rPr>
              <a:t>%s</a:t>
            </a:r>
            <a:r>
              <a:rPr lang="en">
                <a:solidFill>
                  <a:schemeClr val="dk1"/>
                </a:solidFill>
              </a:rPr>
              <a:t>", </a:t>
            </a:r>
            <a:r>
              <a:rPr lang="en">
                <a:solidFill>
                  <a:srgbClr val="38761D"/>
                </a:solidFill>
              </a:rPr>
              <a:t>name</a:t>
            </a:r>
            <a:r>
              <a:rPr lang="en">
                <a:solidFill>
                  <a:schemeClr val="dk1"/>
                </a:solidFill>
              </a:rPr>
              <a:t>); </a:t>
            </a:r>
            <a:r>
              <a:rPr lang="en">
                <a:solidFill>
                  <a:srgbClr val="0C343D"/>
                </a:solidFill>
              </a:rPr>
              <a:t>// No need of &amp;name</a:t>
            </a:r>
            <a:endParaRPr>
              <a:solidFill>
                <a:srgbClr val="0C343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</a:t>
            </a:r>
            <a:r>
              <a:rPr lang="en">
                <a:solidFill>
                  <a:srgbClr val="CC4125"/>
                </a:solidFill>
              </a:rPr>
              <a:t>printf</a:t>
            </a:r>
            <a:r>
              <a:rPr lang="en">
                <a:solidFill>
                  <a:schemeClr val="dk1"/>
                </a:solidFill>
              </a:rPr>
              <a:t>("</a:t>
            </a:r>
            <a:r>
              <a:rPr lang="en">
                <a:solidFill>
                  <a:srgbClr val="38761D"/>
                </a:solidFill>
              </a:rPr>
              <a:t>Your name is %s</a:t>
            </a:r>
            <a:r>
              <a:rPr lang="en">
                <a:solidFill>
                  <a:schemeClr val="dk1"/>
                </a:solidFill>
              </a:rPr>
              <a:t>", </a:t>
            </a:r>
            <a:r>
              <a:rPr lang="en">
                <a:solidFill>
                  <a:srgbClr val="38761D"/>
                </a:solidFill>
              </a:rPr>
              <a:t>name</a:t>
            </a:r>
            <a:r>
              <a:rPr lang="en">
                <a:solidFill>
                  <a:schemeClr val="dk1"/>
                </a:solidFill>
              </a:rPr>
              <a:t>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return 0; </a:t>
            </a:r>
            <a:r>
              <a:rPr lang="en">
                <a:solidFill>
                  <a:srgbClr val="0C343D"/>
                </a:solidFill>
              </a:rPr>
              <a:t>// Array name alone works as a base address</a:t>
            </a:r>
            <a:endParaRPr>
              <a:solidFill>
                <a:srgbClr val="0C343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}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Gets and Puts</a:t>
            </a:r>
            <a:endParaRPr/>
          </a:p>
        </p:txBody>
      </p:sp>
      <p:sp>
        <p:nvSpPr>
          <p:cNvPr id="278" name="Google Shape;278;p4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" sz="1895">
                <a:solidFill>
                  <a:schemeClr val="dk1"/>
                </a:solidFill>
              </a:rPr>
              <a:t>#include &lt;stdio.h&gt;</a:t>
            </a:r>
            <a:endParaRPr sz="18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" sz="1895">
                <a:solidFill>
                  <a:schemeClr val="dk1"/>
                </a:solidFill>
              </a:rPr>
              <a:t>int main() </a:t>
            </a:r>
            <a:endParaRPr sz="18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" sz="1895">
                <a:solidFill>
                  <a:schemeClr val="dk1"/>
                </a:solidFill>
              </a:rPr>
              <a:t>{</a:t>
            </a:r>
            <a:endParaRPr sz="18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" sz="1895">
                <a:solidFill>
                  <a:schemeClr val="dk1"/>
                </a:solidFill>
              </a:rPr>
              <a:t>   char name[20]; </a:t>
            </a:r>
            <a:endParaRPr sz="18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" sz="1895">
                <a:solidFill>
                  <a:schemeClr val="dk1"/>
                </a:solidFill>
              </a:rPr>
              <a:t>   </a:t>
            </a:r>
            <a:r>
              <a:rPr lang="en" sz="1895">
                <a:solidFill>
                  <a:srgbClr val="CC4125"/>
                </a:solidFill>
              </a:rPr>
              <a:t>puts</a:t>
            </a:r>
            <a:r>
              <a:rPr lang="en" sz="1895">
                <a:solidFill>
                  <a:schemeClr val="dk1"/>
                </a:solidFill>
              </a:rPr>
              <a:t>("</a:t>
            </a:r>
            <a:r>
              <a:rPr lang="en" sz="1895">
                <a:solidFill>
                  <a:srgbClr val="38761D"/>
                </a:solidFill>
              </a:rPr>
              <a:t>Enter your name</a:t>
            </a:r>
            <a:r>
              <a:rPr lang="en" sz="1895">
                <a:solidFill>
                  <a:schemeClr val="dk1"/>
                </a:solidFill>
              </a:rPr>
              <a:t>");</a:t>
            </a:r>
            <a:endParaRPr sz="18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" sz="1895">
                <a:solidFill>
                  <a:schemeClr val="dk1"/>
                </a:solidFill>
              </a:rPr>
              <a:t>   </a:t>
            </a:r>
            <a:r>
              <a:rPr lang="en" sz="1895">
                <a:solidFill>
                  <a:srgbClr val="CC4125"/>
                </a:solidFill>
              </a:rPr>
              <a:t>gets</a:t>
            </a:r>
            <a:r>
              <a:rPr lang="en" sz="1895">
                <a:solidFill>
                  <a:schemeClr val="dk1"/>
                </a:solidFill>
              </a:rPr>
              <a:t>(</a:t>
            </a:r>
            <a:r>
              <a:rPr lang="en" sz="1895">
                <a:solidFill>
                  <a:srgbClr val="38761D"/>
                </a:solidFill>
              </a:rPr>
              <a:t>name</a:t>
            </a:r>
            <a:r>
              <a:rPr lang="en" sz="1895">
                <a:solidFill>
                  <a:schemeClr val="dk1"/>
                </a:solidFill>
              </a:rPr>
              <a:t>); </a:t>
            </a:r>
            <a:endParaRPr sz="1895">
              <a:solidFill>
                <a:srgbClr val="0C343D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" sz="1895">
                <a:solidFill>
                  <a:schemeClr val="dk1"/>
                </a:solidFill>
              </a:rPr>
              <a:t>   </a:t>
            </a:r>
            <a:r>
              <a:rPr lang="en" sz="1895">
                <a:solidFill>
                  <a:srgbClr val="CC4125"/>
                </a:solidFill>
              </a:rPr>
              <a:t>puts</a:t>
            </a:r>
            <a:r>
              <a:rPr lang="en" sz="1895">
                <a:solidFill>
                  <a:schemeClr val="dk1"/>
                </a:solidFill>
              </a:rPr>
              <a:t>(</a:t>
            </a:r>
            <a:r>
              <a:rPr lang="en" sz="1895">
                <a:solidFill>
                  <a:srgbClr val="38761D"/>
                </a:solidFill>
              </a:rPr>
              <a:t>name</a:t>
            </a:r>
            <a:r>
              <a:rPr lang="en" sz="1895">
                <a:solidFill>
                  <a:schemeClr val="dk1"/>
                </a:solidFill>
              </a:rPr>
              <a:t>);</a:t>
            </a:r>
            <a:endParaRPr sz="18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" sz="1895">
                <a:solidFill>
                  <a:schemeClr val="dk1"/>
                </a:solidFill>
              </a:rPr>
              <a:t>   return 0; </a:t>
            </a:r>
            <a:endParaRPr sz="1895">
              <a:solidFill>
                <a:srgbClr val="0C343D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" sz="1895">
                <a:solidFill>
                  <a:schemeClr val="dk1"/>
                </a:solidFill>
              </a:rPr>
              <a:t>}</a:t>
            </a:r>
            <a:endParaRPr sz="1895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 Strings</a:t>
            </a:r>
            <a:endParaRPr/>
          </a:p>
        </p:txBody>
      </p:sp>
      <p:sp>
        <p:nvSpPr>
          <p:cNvPr id="284" name="Google Shape;284;p47"/>
          <p:cNvSpPr txBox="1"/>
          <p:nvPr>
            <p:ph idx="1" type="body"/>
          </p:nvPr>
        </p:nvSpPr>
        <p:spPr>
          <a:xfrm>
            <a:off x="311700" y="1228675"/>
            <a:ext cx="8520600" cy="3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char language[5][10] =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</a:t>
            </a:r>
            <a:r>
              <a:rPr lang="en">
                <a:solidFill>
                  <a:srgbClr val="B45F06"/>
                </a:solidFill>
              </a:rPr>
              <a:t>{'J','a','v','a','\0'},   {'P','y','t','h','o','n','\0'},</a:t>
            </a:r>
            <a:endParaRPr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45F06"/>
                </a:solidFill>
              </a:rPr>
              <a:t>  {'C','+','+','\0'},  {'H','T','M','L','\0'},</a:t>
            </a:r>
            <a:endParaRPr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45F06"/>
                </a:solidFill>
              </a:rPr>
              <a:t>  {'S','Q','L','\0'}</a:t>
            </a:r>
            <a:r>
              <a:rPr lang="en">
                <a:solidFill>
                  <a:schemeClr val="dk1"/>
                </a:solidFill>
              </a:rPr>
              <a:t> };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char language[5][10] = {</a:t>
            </a:r>
            <a:r>
              <a:rPr lang="en">
                <a:solidFill>
                  <a:srgbClr val="0C343D"/>
                </a:solidFill>
              </a:rPr>
              <a:t>"Java", "Python", "C++", "HTML", "SQL"</a:t>
            </a:r>
            <a:r>
              <a:rPr lang="en">
                <a:solidFill>
                  <a:schemeClr val="dk1"/>
                </a:solidFill>
              </a:rPr>
              <a:t>};</a:t>
            </a:r>
            <a:endParaRPr/>
          </a:p>
        </p:txBody>
      </p:sp>
      <p:pic>
        <p:nvPicPr>
          <p:cNvPr id="285" name="Google Shape;28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7500" y="1"/>
            <a:ext cx="3651925" cy="204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 Strings</a:t>
            </a:r>
            <a:endParaRPr/>
          </a:p>
        </p:txBody>
      </p:sp>
      <p:sp>
        <p:nvSpPr>
          <p:cNvPr id="291" name="Google Shape;291;p4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8800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// it is valid</a:t>
            </a:r>
            <a:endParaRPr sz="1650">
              <a:solidFill>
                <a:schemeClr val="dk1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000088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char</a:t>
            </a:r>
            <a:r>
              <a:rPr lang="en" sz="1650">
                <a:solidFill>
                  <a:schemeClr val="dk1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language</a:t>
            </a:r>
            <a:r>
              <a:rPr lang="en" sz="1650">
                <a:solidFill>
                  <a:srgbClr val="6666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650">
                <a:solidFill>
                  <a:schemeClr val="dk1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6666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lang="en" sz="1650">
                <a:solidFill>
                  <a:srgbClr val="006666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650">
                <a:solidFill>
                  <a:srgbClr val="6666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" sz="1650">
                <a:solidFill>
                  <a:schemeClr val="dk1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6666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650">
                <a:solidFill>
                  <a:schemeClr val="dk1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6666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650">
                <a:solidFill>
                  <a:srgbClr val="0088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"Java"</a:t>
            </a:r>
            <a:r>
              <a:rPr lang="en" sz="1650">
                <a:solidFill>
                  <a:srgbClr val="6666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650">
                <a:solidFill>
                  <a:schemeClr val="dk1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0088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"Python"</a:t>
            </a:r>
            <a:r>
              <a:rPr lang="en" sz="1650">
                <a:solidFill>
                  <a:srgbClr val="6666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650">
                <a:solidFill>
                  <a:schemeClr val="dk1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0088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"C++"</a:t>
            </a:r>
            <a:r>
              <a:rPr lang="en" sz="1650">
                <a:solidFill>
                  <a:srgbClr val="6666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650">
                <a:solidFill>
                  <a:schemeClr val="dk1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0088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"HTML"</a:t>
            </a:r>
            <a:r>
              <a:rPr lang="en" sz="1650">
                <a:solidFill>
                  <a:srgbClr val="6666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650">
                <a:solidFill>
                  <a:schemeClr val="dk1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0088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"SQL"</a:t>
            </a:r>
            <a:r>
              <a:rPr lang="en" sz="1650">
                <a:solidFill>
                  <a:srgbClr val="6666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1150">
                <a:solidFill>
                  <a:srgbClr val="6666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rgbClr val="666600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666600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8800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// invalid</a:t>
            </a:r>
            <a:endParaRPr sz="1650">
              <a:solidFill>
                <a:schemeClr val="dk1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000088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char</a:t>
            </a:r>
            <a:r>
              <a:rPr lang="en" sz="1650">
                <a:solidFill>
                  <a:schemeClr val="dk1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language</a:t>
            </a:r>
            <a:r>
              <a:rPr lang="en" sz="1650">
                <a:solidFill>
                  <a:srgbClr val="6666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650">
                <a:solidFill>
                  <a:schemeClr val="dk1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6666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lang="en" sz="1650">
                <a:solidFill>
                  <a:schemeClr val="dk1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6666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" sz="1650">
                <a:solidFill>
                  <a:schemeClr val="dk1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6666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650">
                <a:solidFill>
                  <a:schemeClr val="dk1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6666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650">
                <a:solidFill>
                  <a:srgbClr val="0088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"Java"</a:t>
            </a:r>
            <a:r>
              <a:rPr lang="en" sz="1650">
                <a:solidFill>
                  <a:srgbClr val="6666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650">
                <a:solidFill>
                  <a:schemeClr val="dk1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0088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"Python"</a:t>
            </a:r>
            <a:r>
              <a:rPr lang="en" sz="1650">
                <a:solidFill>
                  <a:srgbClr val="6666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650">
                <a:solidFill>
                  <a:schemeClr val="dk1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0088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"C++"</a:t>
            </a:r>
            <a:r>
              <a:rPr lang="en" sz="1650">
                <a:solidFill>
                  <a:srgbClr val="6666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650">
                <a:solidFill>
                  <a:schemeClr val="dk1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0088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"HTML"</a:t>
            </a:r>
            <a:r>
              <a:rPr lang="en" sz="1650">
                <a:solidFill>
                  <a:srgbClr val="6666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650">
                <a:solidFill>
                  <a:schemeClr val="dk1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0088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"SQL"</a:t>
            </a:r>
            <a:r>
              <a:rPr lang="en" sz="1650">
                <a:solidFill>
                  <a:srgbClr val="6666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1650">
              <a:solidFill>
                <a:schemeClr val="dk1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8800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// invalid</a:t>
            </a:r>
            <a:endParaRPr sz="1650">
              <a:solidFill>
                <a:schemeClr val="dk1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50">
                <a:solidFill>
                  <a:srgbClr val="000088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char</a:t>
            </a:r>
            <a:r>
              <a:rPr lang="en" sz="1650">
                <a:solidFill>
                  <a:schemeClr val="dk1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language</a:t>
            </a:r>
            <a:r>
              <a:rPr lang="en" sz="1650">
                <a:solidFill>
                  <a:srgbClr val="6666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650">
                <a:solidFill>
                  <a:srgbClr val="006666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650">
                <a:solidFill>
                  <a:srgbClr val="6666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lang="en" sz="1650">
                <a:solidFill>
                  <a:schemeClr val="dk1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6666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" sz="1650">
                <a:solidFill>
                  <a:schemeClr val="dk1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6666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650">
                <a:solidFill>
                  <a:schemeClr val="dk1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6666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650">
                <a:solidFill>
                  <a:srgbClr val="0088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"Java"</a:t>
            </a:r>
            <a:r>
              <a:rPr lang="en" sz="1650">
                <a:solidFill>
                  <a:srgbClr val="6666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650">
                <a:solidFill>
                  <a:schemeClr val="dk1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0088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"Python"</a:t>
            </a:r>
            <a:r>
              <a:rPr lang="en" sz="1650">
                <a:solidFill>
                  <a:srgbClr val="6666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650">
                <a:solidFill>
                  <a:schemeClr val="dk1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0088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"C++"</a:t>
            </a:r>
            <a:r>
              <a:rPr lang="en" sz="1650">
                <a:solidFill>
                  <a:srgbClr val="6666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650">
                <a:solidFill>
                  <a:schemeClr val="dk1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0088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"HTML"</a:t>
            </a:r>
            <a:r>
              <a:rPr lang="en" sz="1650">
                <a:solidFill>
                  <a:srgbClr val="6666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650">
                <a:solidFill>
                  <a:schemeClr val="dk1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0088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"SQL"</a:t>
            </a:r>
            <a:r>
              <a:rPr lang="en" sz="1650">
                <a:solidFill>
                  <a:srgbClr val="66660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1650">
              <a:solidFill>
                <a:srgbClr val="666600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9"/>
          <p:cNvSpPr txBox="1"/>
          <p:nvPr>
            <p:ph idx="1" type="body"/>
          </p:nvPr>
        </p:nvSpPr>
        <p:spPr>
          <a:xfrm>
            <a:off x="311700" y="241900"/>
            <a:ext cx="8520600" cy="46980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61AEEE"/>
                </a:solidFill>
                <a:highlight>
                  <a:schemeClr val="dk1"/>
                </a:highlight>
              </a:rPr>
              <a:t>#include </a:t>
            </a:r>
            <a:r>
              <a:rPr lang="en" sz="6250">
                <a:solidFill>
                  <a:srgbClr val="98C379"/>
                </a:solidFill>
                <a:highlight>
                  <a:schemeClr val="dk1"/>
                </a:highlight>
              </a:rPr>
              <a:t>&lt;stdio.h&gt;</a:t>
            </a:r>
            <a:endParaRPr sz="6250">
              <a:solidFill>
                <a:srgbClr val="98C379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int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61AEEE"/>
                </a:solidFill>
                <a:highlight>
                  <a:schemeClr val="dk1"/>
                </a:highlight>
              </a:rPr>
              <a:t>main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()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{  </a:t>
            </a:r>
            <a:r>
              <a:rPr lang="en" sz="6250">
                <a:solidFill>
                  <a:srgbClr val="9900FF"/>
                </a:solidFill>
                <a:highlight>
                  <a:schemeClr val="dk1"/>
                </a:highlight>
              </a:rPr>
              <a:t>int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i;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</a:t>
            </a: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char </a:t>
            </a:r>
            <a:r>
              <a:rPr lang="en" sz="6250">
                <a:solidFill>
                  <a:srgbClr val="4A86E8"/>
                </a:solidFill>
                <a:highlight>
                  <a:schemeClr val="dk1"/>
                </a:highlight>
              </a:rPr>
              <a:t>language[5][10]</a:t>
            </a: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 = </a:t>
            </a:r>
            <a:r>
              <a:rPr lang="en" sz="6250">
                <a:solidFill>
                  <a:schemeClr val="lt1"/>
                </a:solidFill>
                <a:highlight>
                  <a:schemeClr val="dk1"/>
                </a:highlight>
              </a:rPr>
              <a:t>{"Java", "Python", "C++", "HTML", "SQL"};</a:t>
            </a:r>
            <a:endParaRPr sz="625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25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</a:t>
            </a:r>
            <a:r>
              <a:rPr lang="en" sz="6250">
                <a:solidFill>
                  <a:srgbClr val="BF9000"/>
                </a:solidFill>
                <a:highlight>
                  <a:schemeClr val="dk1"/>
                </a:highlight>
              </a:rPr>
              <a:t>for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(i=0; i&lt;5; i++)	</a:t>
            </a:r>
            <a:endParaRPr sz="625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" sz="6250">
                <a:solidFill>
                  <a:srgbClr val="DD7E6B"/>
                </a:solidFill>
                <a:highlight>
                  <a:schemeClr val="dk1"/>
                </a:highlight>
              </a:rPr>
              <a:t>   		printf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("</a:t>
            </a:r>
            <a:r>
              <a:rPr lang="en" sz="6250">
                <a:solidFill>
                  <a:srgbClr val="6AA84F"/>
                </a:solidFill>
                <a:highlight>
                  <a:schemeClr val="dk1"/>
                </a:highlight>
              </a:rPr>
              <a:t>%s\n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", </a:t>
            </a:r>
            <a:r>
              <a:rPr lang="en" sz="6250">
                <a:solidFill>
                  <a:srgbClr val="6AA84F"/>
                </a:solidFill>
                <a:highlight>
                  <a:schemeClr val="dk1"/>
                </a:highlight>
              </a:rPr>
              <a:t>language[i]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);</a:t>
            </a:r>
            <a:endParaRPr sz="625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</a:t>
            </a: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return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D19A66"/>
                </a:solidFill>
                <a:highlight>
                  <a:schemeClr val="dk1"/>
                </a:highlight>
              </a:rPr>
              <a:t>0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}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50"/>
          <p:cNvSpPr txBox="1"/>
          <p:nvPr>
            <p:ph idx="1" type="body"/>
          </p:nvPr>
        </p:nvSpPr>
        <p:spPr>
          <a:xfrm>
            <a:off x="311700" y="241900"/>
            <a:ext cx="8520600" cy="46980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4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61AEEE"/>
                </a:solidFill>
                <a:highlight>
                  <a:schemeClr val="dk1"/>
                </a:highlight>
              </a:rPr>
              <a:t>#include </a:t>
            </a:r>
            <a:r>
              <a:rPr lang="en" sz="6250">
                <a:solidFill>
                  <a:srgbClr val="98C379"/>
                </a:solidFill>
                <a:highlight>
                  <a:schemeClr val="dk1"/>
                </a:highlight>
              </a:rPr>
              <a:t>&lt;stdio.h&gt;</a:t>
            </a:r>
            <a:endParaRPr sz="6250">
              <a:solidFill>
                <a:srgbClr val="98C379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int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61AEEE"/>
                </a:solidFill>
                <a:highlight>
                  <a:schemeClr val="dk1"/>
                </a:highlight>
              </a:rPr>
              <a:t>main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()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{  </a:t>
            </a:r>
            <a:r>
              <a:rPr lang="en" sz="6250">
                <a:solidFill>
                  <a:srgbClr val="9900FF"/>
                </a:solidFill>
                <a:highlight>
                  <a:schemeClr val="dk1"/>
                </a:highlight>
              </a:rPr>
              <a:t>int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i;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</a:t>
            </a: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char </a:t>
            </a:r>
            <a:r>
              <a:rPr lang="en" sz="6250">
                <a:solidFill>
                  <a:schemeClr val="lt1"/>
                </a:solidFill>
                <a:highlight>
                  <a:schemeClr val="dk1"/>
                </a:highlight>
              </a:rPr>
              <a:t>name[5][10];</a:t>
            </a:r>
            <a:endParaRPr sz="625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" sz="6250">
                <a:solidFill>
                  <a:srgbClr val="BF9000"/>
                </a:solidFill>
                <a:highlight>
                  <a:schemeClr val="dk1"/>
                </a:highlight>
              </a:rPr>
              <a:t>for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(i=0; i&lt;5; i++)	</a:t>
            </a:r>
            <a:endParaRPr sz="625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" sz="6250">
                <a:solidFill>
                  <a:srgbClr val="DD7E6B"/>
                </a:solidFill>
                <a:highlight>
                  <a:schemeClr val="dk1"/>
                </a:highlight>
              </a:rPr>
              <a:t>   		scanf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("</a:t>
            </a:r>
            <a:r>
              <a:rPr lang="en" sz="6250">
                <a:solidFill>
                  <a:srgbClr val="6AA84F"/>
                </a:solidFill>
                <a:highlight>
                  <a:schemeClr val="dk1"/>
                </a:highlight>
              </a:rPr>
              <a:t>%s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", </a:t>
            </a:r>
            <a:r>
              <a:rPr lang="en" sz="6250">
                <a:solidFill>
                  <a:srgbClr val="6AA84F"/>
                </a:solidFill>
                <a:highlight>
                  <a:schemeClr val="dk1"/>
                </a:highlight>
              </a:rPr>
              <a:t>name[i]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);</a:t>
            </a:r>
            <a:endParaRPr sz="625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25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</a:t>
            </a:r>
            <a:r>
              <a:rPr lang="en" sz="6250">
                <a:solidFill>
                  <a:srgbClr val="BF9000"/>
                </a:solidFill>
                <a:highlight>
                  <a:schemeClr val="dk1"/>
                </a:highlight>
              </a:rPr>
              <a:t>for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(i=0; i&lt;5; i++)	</a:t>
            </a:r>
            <a:endParaRPr sz="625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" sz="6250">
                <a:solidFill>
                  <a:srgbClr val="DD7E6B"/>
                </a:solidFill>
                <a:highlight>
                  <a:schemeClr val="dk1"/>
                </a:highlight>
              </a:rPr>
              <a:t>   		printf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("</a:t>
            </a:r>
            <a:r>
              <a:rPr lang="en" sz="6250">
                <a:solidFill>
                  <a:srgbClr val="6AA84F"/>
                </a:solidFill>
                <a:highlight>
                  <a:schemeClr val="dk1"/>
                </a:highlight>
              </a:rPr>
              <a:t>%s\n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", </a:t>
            </a:r>
            <a:r>
              <a:rPr lang="en" sz="6250">
                <a:solidFill>
                  <a:srgbClr val="6AA84F"/>
                </a:solidFill>
                <a:highlight>
                  <a:schemeClr val="dk1"/>
                </a:highlight>
              </a:rPr>
              <a:t>name[i]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);</a:t>
            </a:r>
            <a:endParaRPr sz="625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</a:t>
            </a: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return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D19A66"/>
                </a:solidFill>
                <a:highlight>
                  <a:schemeClr val="dk1"/>
                </a:highlight>
              </a:rPr>
              <a:t>0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}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5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22850"/>
            <a:ext cx="8228225" cy="388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Declaration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427600" y="1197575"/>
            <a:ext cx="81300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Datatype ArrayName [NumberOfElements];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</a:t>
            </a:r>
            <a:r>
              <a:rPr lang="en">
                <a:solidFill>
                  <a:schemeClr val="dk1"/>
                </a:solidFill>
              </a:rPr>
              <a:t>nt marks[5];</a:t>
            </a:r>
            <a:r>
              <a:rPr lang="en">
                <a:solidFill>
                  <a:srgbClr val="38761D"/>
                </a:solidFill>
              </a:rPr>
              <a:t> // Declaration</a:t>
            </a:r>
            <a:endParaRPr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 marks[5]={90,86,89,76,91}; </a:t>
            </a:r>
            <a:r>
              <a:rPr lang="en" sz="1600">
                <a:solidFill>
                  <a:srgbClr val="38761D"/>
                </a:solidFill>
              </a:rPr>
              <a:t>//Declaration &amp;</a:t>
            </a:r>
            <a:r>
              <a:rPr lang="en" sz="1600">
                <a:solidFill>
                  <a:srgbClr val="38761D"/>
                </a:solidFill>
              </a:rPr>
              <a:t> </a:t>
            </a:r>
            <a:r>
              <a:rPr lang="en" sz="1600">
                <a:solidFill>
                  <a:srgbClr val="38761D"/>
                </a:solidFill>
              </a:rPr>
              <a:t>initialization</a:t>
            </a:r>
            <a:endParaRPr sz="16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 marks[]={90,86,89,76,91}; </a:t>
            </a:r>
            <a:endParaRPr sz="16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38761D"/>
                </a:solidFill>
              </a:rPr>
              <a:t>printf(“%d”, marks[2]);</a:t>
            </a:r>
            <a:endParaRPr sz="1600">
              <a:solidFill>
                <a:srgbClr val="38761D"/>
              </a:solidFill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1200" y="2571750"/>
            <a:ext cx="3716400" cy="193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ASSIGNMENT</a:t>
            </a:r>
            <a:endParaRPr/>
          </a:p>
        </p:txBody>
      </p:sp>
      <p:sp>
        <p:nvSpPr>
          <p:cNvPr id="316" name="Google Shape;316;p5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Write a program to change the case of all the alphabets in an array of strings.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Write a program that counts the no. of upper and lower case letters in an array of strings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String.h ------&gt; strlen</a:t>
            </a:r>
            <a:endParaRPr/>
          </a:p>
        </p:txBody>
      </p:sp>
      <p:sp>
        <p:nvSpPr>
          <p:cNvPr id="322" name="Google Shape;322;p53"/>
          <p:cNvSpPr txBox="1"/>
          <p:nvPr>
            <p:ph idx="1" type="body"/>
          </p:nvPr>
        </p:nvSpPr>
        <p:spPr>
          <a:xfrm>
            <a:off x="311700" y="12133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>
                <a:solidFill>
                  <a:srgbClr val="980000"/>
                </a:solidFill>
              </a:rPr>
              <a:t>size_t</a:t>
            </a:r>
            <a:r>
              <a:rPr lang="en" sz="6200">
                <a:solidFill>
                  <a:schemeClr val="dk1"/>
                </a:solidFill>
              </a:rPr>
              <a:t> strlen(</a:t>
            </a:r>
            <a:r>
              <a:rPr lang="en" sz="6200">
                <a:solidFill>
                  <a:srgbClr val="274E13"/>
                </a:solidFill>
              </a:rPr>
              <a:t>const char *str</a:t>
            </a:r>
            <a:r>
              <a:rPr lang="en" sz="6200">
                <a:solidFill>
                  <a:schemeClr val="dk1"/>
                </a:solidFill>
              </a:rPr>
              <a:t>);</a:t>
            </a:r>
            <a:endParaRPr sz="6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200">
                <a:solidFill>
                  <a:schemeClr val="dk1"/>
                </a:solidFill>
              </a:rPr>
              <a:t>Computes the length of the string str up to but not including the terminating null character.</a:t>
            </a:r>
            <a:endParaRPr sz="6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200">
                <a:solidFill>
                  <a:schemeClr val="dk1"/>
                </a:solidFill>
              </a:rPr>
              <a:t>Returns the number of characters in the string.</a:t>
            </a:r>
            <a:endParaRPr sz="6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t/>
            </a:r>
            <a:endParaRPr sz="6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String.h ------&gt; strcmp</a:t>
            </a:r>
            <a:endParaRPr/>
          </a:p>
        </p:txBody>
      </p:sp>
      <p:sp>
        <p:nvSpPr>
          <p:cNvPr id="328" name="Google Shape;328;p54"/>
          <p:cNvSpPr txBox="1"/>
          <p:nvPr>
            <p:ph idx="1" type="body"/>
          </p:nvPr>
        </p:nvSpPr>
        <p:spPr>
          <a:xfrm>
            <a:off x="311700" y="12133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>
                <a:solidFill>
                  <a:srgbClr val="85200C"/>
                </a:solidFill>
              </a:rPr>
              <a:t>int</a:t>
            </a:r>
            <a:r>
              <a:rPr lang="en" sz="6200">
                <a:solidFill>
                  <a:schemeClr val="dk1"/>
                </a:solidFill>
              </a:rPr>
              <a:t> strcmp(</a:t>
            </a:r>
            <a:r>
              <a:rPr lang="en" sz="6200">
                <a:solidFill>
                  <a:srgbClr val="274E13"/>
                </a:solidFill>
              </a:rPr>
              <a:t>const char *str1, const char *str2</a:t>
            </a:r>
            <a:r>
              <a:rPr lang="en" sz="6200">
                <a:solidFill>
                  <a:schemeClr val="dk1"/>
                </a:solidFill>
              </a:rPr>
              <a:t>)</a:t>
            </a:r>
            <a:endParaRPr sz="6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200">
                <a:solidFill>
                  <a:schemeClr val="dk1"/>
                </a:solidFill>
              </a:rPr>
              <a:t>It compares the two strings and returns an integer value. </a:t>
            </a:r>
            <a:endParaRPr sz="6200">
              <a:solidFill>
                <a:schemeClr val="dk1"/>
              </a:solidFill>
            </a:endParaRPr>
          </a:p>
          <a:p>
            <a:pPr indent="-32702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6200">
                <a:solidFill>
                  <a:schemeClr val="dk1"/>
                </a:solidFill>
              </a:rPr>
              <a:t>If Return value &lt; 0 then it indicates str1 is less than str2.</a:t>
            </a:r>
            <a:endParaRPr sz="6200">
              <a:solidFill>
                <a:schemeClr val="dk1"/>
              </a:solidFill>
            </a:endParaRPr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6200">
                <a:solidFill>
                  <a:schemeClr val="dk1"/>
                </a:solidFill>
              </a:rPr>
              <a:t>If Return value &gt; 0 then it indicates str2 is less than str1.</a:t>
            </a:r>
            <a:endParaRPr sz="6200">
              <a:solidFill>
                <a:schemeClr val="dk1"/>
              </a:solidFill>
            </a:endParaRPr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6200">
                <a:solidFill>
                  <a:schemeClr val="dk1"/>
                </a:solidFill>
              </a:rPr>
              <a:t>If Return value = 0 then it indicates str1 is equal to str2.</a:t>
            </a:r>
            <a:endParaRPr sz="6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String.h ------&gt; strncmp</a:t>
            </a:r>
            <a:endParaRPr/>
          </a:p>
        </p:txBody>
      </p:sp>
      <p:sp>
        <p:nvSpPr>
          <p:cNvPr id="334" name="Google Shape;334;p5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61C00"/>
                </a:solidFill>
              </a:rPr>
              <a:t>int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strncmp</a:t>
            </a:r>
            <a:r>
              <a:rPr lang="en"/>
              <a:t>(</a:t>
            </a:r>
            <a:r>
              <a:rPr lang="en">
                <a:solidFill>
                  <a:srgbClr val="274E13"/>
                </a:solidFill>
              </a:rPr>
              <a:t>const char *str1, const char *str2, size_t n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It compares both the string till n characters or in other words it compares first n characters of both the strings.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56"/>
          <p:cNvSpPr txBox="1"/>
          <p:nvPr>
            <p:ph idx="1" type="body"/>
          </p:nvPr>
        </p:nvSpPr>
        <p:spPr>
          <a:xfrm>
            <a:off x="311700" y="241900"/>
            <a:ext cx="8520600" cy="46980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3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61AEEE"/>
                </a:solidFill>
                <a:highlight>
                  <a:schemeClr val="dk1"/>
                </a:highlight>
              </a:rPr>
              <a:t>#include </a:t>
            </a:r>
            <a:r>
              <a:rPr lang="en" sz="6250">
                <a:solidFill>
                  <a:srgbClr val="98C379"/>
                </a:solidFill>
                <a:highlight>
                  <a:schemeClr val="dk1"/>
                </a:highlight>
              </a:rPr>
              <a:t>&lt;stdio.h&gt;</a:t>
            </a:r>
            <a:endParaRPr sz="6250">
              <a:solidFill>
                <a:srgbClr val="98C379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1155CC"/>
                </a:solidFill>
                <a:highlight>
                  <a:schemeClr val="dk1"/>
                </a:highlight>
              </a:rPr>
              <a:t>#include</a:t>
            </a:r>
            <a:r>
              <a:rPr lang="en" sz="6250">
                <a:solidFill>
                  <a:srgbClr val="98C379"/>
                </a:solidFill>
                <a:highlight>
                  <a:schemeClr val="dk1"/>
                </a:highlight>
              </a:rPr>
              <a:t>&lt;string.h&gt;</a:t>
            </a:r>
            <a:endParaRPr sz="6250">
              <a:solidFill>
                <a:srgbClr val="98C379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int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61AEEE"/>
                </a:solidFill>
                <a:highlight>
                  <a:schemeClr val="dk1"/>
                </a:highlight>
              </a:rPr>
              <a:t>main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()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{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</a:t>
            </a: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char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name1[20]="FAST";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</a:t>
            </a: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char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name2[20]= "NUCES";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printf("</a:t>
            </a:r>
            <a:r>
              <a:rPr lang="en" sz="6250">
                <a:solidFill>
                  <a:srgbClr val="38761D"/>
                </a:solidFill>
                <a:highlight>
                  <a:schemeClr val="dk1"/>
                </a:highlight>
              </a:rPr>
              <a:t>Length of string is %d and %d \n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", </a:t>
            </a:r>
            <a:r>
              <a:rPr lang="en" sz="6250">
                <a:solidFill>
                  <a:srgbClr val="FFD966"/>
                </a:solidFill>
                <a:highlight>
                  <a:schemeClr val="dk1"/>
                </a:highlight>
              </a:rPr>
              <a:t>strlen(name1), strlen(name2)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);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int i=</a:t>
            </a:r>
            <a:r>
              <a:rPr lang="en" sz="6250">
                <a:solidFill>
                  <a:srgbClr val="FFD966"/>
                </a:solidFill>
                <a:highlight>
                  <a:schemeClr val="dk1"/>
                </a:highlight>
              </a:rPr>
              <a:t>strcmp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(name1, "FAST");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int j=</a:t>
            </a:r>
            <a:r>
              <a:rPr lang="en" sz="6250">
                <a:solidFill>
                  <a:srgbClr val="FFD966"/>
                </a:solidFill>
                <a:highlight>
                  <a:schemeClr val="dk1"/>
                </a:highlight>
              </a:rPr>
              <a:t>strcmp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(name1, name2);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</a:t>
            </a:r>
            <a:r>
              <a:rPr lang="en" sz="6250">
                <a:solidFill>
                  <a:srgbClr val="CC4125"/>
                </a:solidFill>
                <a:highlight>
                  <a:schemeClr val="dk1"/>
                </a:highlight>
              </a:rPr>
              <a:t>printf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("</a:t>
            </a:r>
            <a:r>
              <a:rPr lang="en" sz="6250">
                <a:solidFill>
                  <a:srgbClr val="38761D"/>
                </a:solidFill>
                <a:highlight>
                  <a:schemeClr val="dk1"/>
                </a:highlight>
              </a:rPr>
              <a:t>Comparison result is %d %d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", i,j);</a:t>
            </a:r>
            <a:endParaRPr sz="625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</a:t>
            </a: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return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D19A66"/>
                </a:solidFill>
                <a:highlight>
                  <a:schemeClr val="dk1"/>
                </a:highlight>
              </a:rPr>
              <a:t>0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}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String.h ------&gt; strcat</a:t>
            </a:r>
            <a:endParaRPr/>
          </a:p>
        </p:txBody>
      </p:sp>
      <p:sp>
        <p:nvSpPr>
          <p:cNvPr id="346" name="Google Shape;346;p5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61C00"/>
                </a:solidFill>
              </a:rPr>
              <a:t>char</a:t>
            </a:r>
            <a:r>
              <a:rPr lang="en"/>
              <a:t> *</a:t>
            </a:r>
            <a:r>
              <a:rPr lang="en">
                <a:solidFill>
                  <a:schemeClr val="dk1"/>
                </a:solidFill>
              </a:rPr>
              <a:t>strcat</a:t>
            </a:r>
            <a:r>
              <a:rPr lang="en"/>
              <a:t>(</a:t>
            </a:r>
            <a:r>
              <a:rPr lang="en">
                <a:solidFill>
                  <a:srgbClr val="274E13"/>
                </a:solidFill>
              </a:rPr>
              <a:t>char *str1, char *str2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It concatenates two strings and returns the combined string.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String.h ------&gt; strncat</a:t>
            </a:r>
            <a:endParaRPr/>
          </a:p>
        </p:txBody>
      </p:sp>
      <p:sp>
        <p:nvSpPr>
          <p:cNvPr id="352" name="Google Shape;352;p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61C00"/>
                </a:solidFill>
              </a:rPr>
              <a:t>char</a:t>
            </a:r>
            <a:r>
              <a:rPr lang="en"/>
              <a:t> *</a:t>
            </a:r>
            <a:r>
              <a:rPr lang="en">
                <a:solidFill>
                  <a:schemeClr val="dk1"/>
                </a:solidFill>
              </a:rPr>
              <a:t>strncat</a:t>
            </a:r>
            <a:r>
              <a:rPr lang="en"/>
              <a:t>(</a:t>
            </a:r>
            <a:r>
              <a:rPr lang="en">
                <a:solidFill>
                  <a:srgbClr val="274E13"/>
                </a:solidFill>
              </a:rPr>
              <a:t>char *str1, char *str2, int n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It concatenates n characters of str2 to string str1.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String.h ------&gt; strcpy</a:t>
            </a:r>
            <a:endParaRPr/>
          </a:p>
        </p:txBody>
      </p:sp>
      <p:sp>
        <p:nvSpPr>
          <p:cNvPr id="358" name="Google Shape;358;p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61C00"/>
                </a:solidFill>
              </a:rPr>
              <a:t>char</a:t>
            </a:r>
            <a:r>
              <a:rPr lang="en"/>
              <a:t> *</a:t>
            </a:r>
            <a:r>
              <a:rPr lang="en">
                <a:solidFill>
                  <a:schemeClr val="dk1"/>
                </a:solidFill>
              </a:rPr>
              <a:t>strcpy</a:t>
            </a:r>
            <a:r>
              <a:rPr lang="en"/>
              <a:t>(</a:t>
            </a:r>
            <a:r>
              <a:rPr lang="en">
                <a:solidFill>
                  <a:srgbClr val="274E13"/>
                </a:solidFill>
              </a:rPr>
              <a:t>char *str1, char *str2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It copies the string str2 into string str1, including the end character (terminator char ‘\0’).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String.h ------&gt; strncpy</a:t>
            </a:r>
            <a:endParaRPr/>
          </a:p>
        </p:txBody>
      </p:sp>
      <p:sp>
        <p:nvSpPr>
          <p:cNvPr id="364" name="Google Shape;364;p6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61C00"/>
                </a:solidFill>
              </a:rPr>
              <a:t>char</a:t>
            </a:r>
            <a:r>
              <a:rPr lang="en"/>
              <a:t> *</a:t>
            </a:r>
            <a:r>
              <a:rPr lang="en">
                <a:solidFill>
                  <a:schemeClr val="dk1"/>
                </a:solidFill>
              </a:rPr>
              <a:t>strncpy</a:t>
            </a:r>
            <a:r>
              <a:rPr lang="en"/>
              <a:t>(</a:t>
            </a:r>
            <a:r>
              <a:rPr lang="en">
                <a:solidFill>
                  <a:srgbClr val="274E13"/>
                </a:solidFill>
              </a:rPr>
              <a:t>char *str1, char *str2, int n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It copies the n characters of str2 into string str1.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These</a:t>
            </a:r>
            <a:endParaRPr/>
          </a:p>
        </p:txBody>
      </p:sp>
      <p:sp>
        <p:nvSpPr>
          <p:cNvPr id="370" name="Google Shape;370;p6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strcat(str1, str2)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strncat(str1,str2, 5)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strcpy(str1,str2)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strncpy(str1,str2,5)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Accessing Array Element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Make a c program to add all the marks into another variable sum and display the output.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6000" y="2223488"/>
            <a:ext cx="3716400" cy="193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https://fresh2refresh.com/c-programming/c-strings/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6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7" name="Google Shape;377;p62"/>
          <p:cNvPicPr preferRelativeResize="0"/>
          <p:nvPr/>
        </p:nvPicPr>
        <p:blipFill rotWithShape="1">
          <a:blip r:embed="rId3">
            <a:alphaModFix/>
          </a:blip>
          <a:srcRect b="15994" l="0" r="0" t="0"/>
          <a:stretch/>
        </p:blipFill>
        <p:spPr>
          <a:xfrm>
            <a:off x="918500" y="1228675"/>
            <a:ext cx="6758850" cy="379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https://fresh2refresh.com/c-programming/c-strings/</a:t>
            </a:r>
            <a:endParaRPr/>
          </a:p>
        </p:txBody>
      </p:sp>
      <p:sp>
        <p:nvSpPr>
          <p:cNvPr id="383" name="Google Shape;383;p6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4" name="Google Shape;38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8550" y="1228675"/>
            <a:ext cx="6477950" cy="374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 As a Pointers</a:t>
            </a:r>
            <a:endParaRPr/>
          </a:p>
        </p:txBody>
      </p:sp>
      <p:sp>
        <p:nvSpPr>
          <p:cNvPr id="390" name="Google Shape;390;p6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 marks[]={90,86,89,76,91}; </a:t>
            </a:r>
            <a:endParaRPr sz="16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8761D"/>
                </a:solidFill>
              </a:rPr>
              <a:t>printf(“%d”, marks[2]);</a:t>
            </a:r>
            <a:endParaRPr sz="16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highlight>
                  <a:srgbClr val="F4CCCC"/>
                </a:highlight>
              </a:rPr>
              <a:t>printf(“%d”, marks); </a:t>
            </a:r>
            <a:r>
              <a:rPr lang="en" sz="1600">
                <a:solidFill>
                  <a:srgbClr val="38761D"/>
                </a:solidFill>
              </a:rPr>
              <a:t>????</a:t>
            </a:r>
            <a:endParaRPr sz="16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Array name holds the starting address of that array i.e.</a:t>
            </a:r>
            <a:endParaRPr sz="16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2CC"/>
                </a:highlight>
              </a:rPr>
              <a:t>marks = &amp; (marks[0])</a:t>
            </a:r>
            <a:endParaRPr sz="1600">
              <a:solidFill>
                <a:schemeClr val="dk1"/>
              </a:solidFill>
              <a:highlight>
                <a:srgbClr val="FFF2CC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D9EAD3"/>
                </a:highlight>
              </a:rPr>
              <a:t>Arrays are not variables, but pointer-variable.</a:t>
            </a:r>
            <a:endParaRPr sz="1600">
              <a:solidFill>
                <a:schemeClr val="dk1"/>
              </a:solidFill>
              <a:highlight>
                <a:srgbClr val="D9EAD3"/>
              </a:highlight>
            </a:endParaRPr>
          </a:p>
        </p:txBody>
      </p:sp>
      <p:pic>
        <p:nvPicPr>
          <p:cNvPr id="391" name="Google Shape;39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7825" y="246325"/>
            <a:ext cx="2644025" cy="246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Arrays As a Pointers</a:t>
            </a:r>
            <a:endParaRPr/>
          </a:p>
        </p:txBody>
      </p:sp>
      <p:sp>
        <p:nvSpPr>
          <p:cNvPr id="397" name="Google Shape;397;p6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 arr[]={90,86,89,76,91};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 *ptr=arr;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ptr = arr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arr = &amp;arr[0]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D9EAD3"/>
                </a:highlight>
              </a:rPr>
              <a:t>arr[0] = *(arr +0) or *(ptr +0)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 sz="1600">
                <a:solidFill>
                  <a:schemeClr val="dk1"/>
                </a:solidFill>
              </a:rPr>
              <a:t>// Array indexing is actually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D9EAD3"/>
                </a:highlight>
              </a:rPr>
              <a:t>arr[1] = *(arr +1) or *(ptr +1)</a:t>
            </a:r>
            <a:r>
              <a:rPr lang="en">
                <a:solidFill>
                  <a:schemeClr val="dk1"/>
                </a:solidFill>
              </a:rPr>
              <a:t> //</a:t>
            </a:r>
            <a:r>
              <a:rPr lang="en" sz="1600">
                <a:solidFill>
                  <a:schemeClr val="dk1"/>
                </a:solidFill>
              </a:rPr>
              <a:t>dereferencing memory location </a:t>
            </a:r>
            <a:endParaRPr>
              <a:solidFill>
                <a:schemeClr val="dk1"/>
              </a:solidFill>
              <a:highlight>
                <a:srgbClr val="D9EAD3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D9EAD3"/>
                </a:highlight>
              </a:rPr>
              <a:t>arr[i] = *(arr +i) or *(ptr +i)</a:t>
            </a:r>
            <a:r>
              <a:rPr lang="en">
                <a:solidFill>
                  <a:schemeClr val="dk1"/>
                </a:solidFill>
              </a:rPr>
              <a:t> //</a:t>
            </a:r>
            <a:r>
              <a:rPr lang="en" sz="1600">
                <a:solidFill>
                  <a:schemeClr val="dk1"/>
                </a:solidFill>
              </a:rPr>
              <a:t>with pointer addition</a:t>
            </a:r>
            <a:endParaRPr>
              <a:solidFill>
                <a:schemeClr val="dk1"/>
              </a:solidFill>
              <a:highlight>
                <a:srgbClr val="D9EAD3"/>
              </a:highlight>
            </a:endParaRPr>
          </a:p>
        </p:txBody>
      </p:sp>
      <p:pic>
        <p:nvPicPr>
          <p:cNvPr id="398" name="Google Shape;398;p65"/>
          <p:cNvPicPr preferRelativeResize="0"/>
          <p:nvPr/>
        </p:nvPicPr>
        <p:blipFill rotWithShape="1">
          <a:blip r:embed="rId3">
            <a:alphaModFix/>
          </a:blip>
          <a:srcRect b="-22450" l="1810" r="-1810" t="22450"/>
          <a:stretch/>
        </p:blipFill>
        <p:spPr>
          <a:xfrm>
            <a:off x="4511726" y="1037800"/>
            <a:ext cx="4444324" cy="197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Arrays As a Pointers</a:t>
            </a:r>
            <a:endParaRPr/>
          </a:p>
        </p:txBody>
      </p:sp>
      <p:sp>
        <p:nvSpPr>
          <p:cNvPr id="404" name="Google Shape;404;p6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#include &lt;stdio.h&gt;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 main()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int num[ ] = { 24, 34, 12, 44, 56, 17 } ;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int i, *j 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j = num;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for ( i = 0 ; i &lt;= 5 ; i++ 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printf ( "\naddress = %u ", j ) 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printf ( "element = %d", *j ) 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j++ ; /* increment pointer to point to next location */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}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05" name="Google Shape;40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5075" y="149600"/>
            <a:ext cx="3076999" cy="168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 Array</a:t>
            </a:r>
            <a:endParaRPr/>
          </a:p>
        </p:txBody>
      </p:sp>
      <p:sp>
        <p:nvSpPr>
          <p:cNvPr id="411" name="Google Shape;411;p67"/>
          <p:cNvSpPr txBox="1"/>
          <p:nvPr>
            <p:ph idx="1" type="body"/>
          </p:nvPr>
        </p:nvSpPr>
        <p:spPr>
          <a:xfrm>
            <a:off x="311700" y="4155000"/>
            <a:ext cx="85206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https://overiq.com/c-programming-101/pointers-and-2-d-arrays/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2" name="Google Shape;41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8911" y="667025"/>
            <a:ext cx="2735139" cy="17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8300" y="2571750"/>
            <a:ext cx="4948475" cy="152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8400" y="893363"/>
            <a:ext cx="3467100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2D Arrays As a Pointers</a:t>
            </a:r>
            <a:endParaRPr/>
          </a:p>
        </p:txBody>
      </p:sp>
      <p:sp>
        <p:nvSpPr>
          <p:cNvPr id="420" name="Google Shape;420;p6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1" name="Google Shape;42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7425" y="1304150"/>
            <a:ext cx="6064751" cy="353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Assignment</a:t>
            </a:r>
            <a:endParaRPr/>
          </a:p>
        </p:txBody>
      </p:sp>
      <p:sp>
        <p:nvSpPr>
          <p:cNvPr id="427" name="Google Shape;427;p6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Make a c program to print 2D matrix using pointers.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28" name="Google Shape;42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800" y="1965275"/>
            <a:ext cx="3820901" cy="22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2D Arrays As a Pointers</a:t>
            </a:r>
            <a:endParaRPr/>
          </a:p>
        </p:txBody>
      </p:sp>
      <p:sp>
        <p:nvSpPr>
          <p:cNvPr id="434" name="Google Shape;434;p7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#include &lt;stdio.h&gt;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 main()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int num[3][3] = { {1,2,3},{4,5,6},{7,8,9}} 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int i, j;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for ( i = 0 ; i &lt; 3 ; i++ 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 for(j=0; j&lt;3; j++)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 printf ( "\naddress = %u ",  *(num + i)+j ) 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 printf ( "element = %d", *(*(num + i)+j) ) 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35" name="Google Shape;43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4550" y="292850"/>
            <a:ext cx="3537750" cy="159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 Practice Problem</a:t>
            </a:r>
            <a:endParaRPr/>
          </a:p>
        </p:txBody>
      </p:sp>
      <p:sp>
        <p:nvSpPr>
          <p:cNvPr id="441" name="Google Shape;441;p7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33">
                <a:solidFill>
                  <a:schemeClr val="dk1"/>
                </a:solidFill>
              </a:rPr>
              <a:t>Write a program that calculates the sum of all the elements in 1D and 2D array using pointers.</a:t>
            </a:r>
            <a:endParaRPr sz="1733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33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33">
                <a:solidFill>
                  <a:schemeClr val="dk1"/>
                </a:solidFill>
              </a:rPr>
              <a:t>Write a program that finds the highest number in a float type array of 20 elements using pointer.</a:t>
            </a:r>
            <a:endParaRPr sz="1733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85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241900"/>
            <a:ext cx="8520600" cy="46980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3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61AEEE"/>
                </a:solidFill>
                <a:highlight>
                  <a:schemeClr val="dk1"/>
                </a:highlight>
              </a:rPr>
              <a:t>#include </a:t>
            </a:r>
            <a:r>
              <a:rPr lang="en" sz="6250">
                <a:solidFill>
                  <a:srgbClr val="98C379"/>
                </a:solidFill>
                <a:highlight>
                  <a:schemeClr val="dk1"/>
                </a:highlight>
              </a:rPr>
              <a:t>&lt;stdio.h&gt;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int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61AEEE"/>
                </a:solidFill>
                <a:highlight>
                  <a:schemeClr val="dk1"/>
                </a:highlight>
              </a:rPr>
              <a:t>main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()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{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</a:t>
            </a: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int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marks[5]={90,86,89,76,91},i,sum=0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t/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</a:t>
            </a:r>
            <a:r>
              <a:rPr lang="en" sz="6250">
                <a:solidFill>
                  <a:srgbClr val="FFFF00"/>
                </a:solidFill>
                <a:highlight>
                  <a:schemeClr val="dk1"/>
                </a:highlight>
              </a:rPr>
              <a:t>for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(i=0; i&lt;5; i++)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{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    sum=sum + </a:t>
            </a:r>
            <a:r>
              <a:rPr lang="en" sz="6250">
                <a:solidFill>
                  <a:srgbClr val="1155CC"/>
                </a:solidFill>
                <a:highlight>
                  <a:schemeClr val="dk1"/>
                </a:highlight>
              </a:rPr>
              <a:t>marks[i]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}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printf("</a:t>
            </a:r>
            <a:r>
              <a:rPr lang="en" sz="6250">
                <a:solidFill>
                  <a:srgbClr val="6AA84F"/>
                </a:solidFill>
                <a:highlight>
                  <a:schemeClr val="dk1"/>
                </a:highlight>
              </a:rPr>
              <a:t>%d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", </a:t>
            </a:r>
            <a:r>
              <a:rPr lang="en" sz="6250">
                <a:solidFill>
                  <a:srgbClr val="6AA84F"/>
                </a:solidFill>
                <a:highlight>
                  <a:schemeClr val="dk1"/>
                </a:highlight>
              </a:rPr>
              <a:t>sum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);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</a:t>
            </a: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return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D19A66"/>
                </a:solidFill>
                <a:highlight>
                  <a:schemeClr val="dk1"/>
                </a:highlight>
              </a:rPr>
              <a:t>0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}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152400" marR="152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D3D3D3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D3D3D3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Strings As a Pointers</a:t>
            </a:r>
            <a:endParaRPr/>
          </a:p>
        </p:txBody>
      </p:sp>
      <p:sp>
        <p:nvSpPr>
          <p:cNvPr id="447" name="Google Shape;447;p7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char name[ ] = "FAST" ;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char *ptr 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ptr = name ; /* store base address of string */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while ( *ptr != `\0' )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{ 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printf ( "%c", *ptr ) ; 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ptr++ ;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} 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Strings As a Pointers</a:t>
            </a:r>
            <a:endParaRPr/>
          </a:p>
        </p:txBody>
      </p:sp>
      <p:sp>
        <p:nvSpPr>
          <p:cNvPr id="453" name="Google Shape;453;p7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char str[ ] = "Hello" ;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char *p = "Hello" ;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We cannot assign a string to another, whereas, we can assign a char pointer to another char pointer.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Once a string has been defined it cannot be initialized to another set of characters. Unlike strings, such an operation is perfectly valid with char pointers.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Strings As a Pointers</a:t>
            </a:r>
            <a:endParaRPr/>
          </a:p>
        </p:txBody>
      </p:sp>
      <p:sp>
        <p:nvSpPr>
          <p:cNvPr id="459" name="Google Shape;459;p7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char str1[ ] = "Hello" 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char str2[10] 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char *s = "Good Morning" 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char *q ;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4CCCC"/>
                </a:highlight>
              </a:rPr>
              <a:t>str2 = str1 ; /* error */</a:t>
            </a:r>
            <a:endParaRPr>
              <a:solidFill>
                <a:schemeClr val="dk1"/>
              </a:solidFill>
              <a:highlight>
                <a:srgbClr val="F4CCC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D9EAD3"/>
                </a:highlight>
              </a:rPr>
              <a:t>q = s ; /* works */</a:t>
            </a:r>
            <a:endParaRPr>
              <a:solidFill>
                <a:schemeClr val="dk1"/>
              </a:solidFill>
              <a:highlight>
                <a:srgbClr val="D9EAD3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_____________________________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char str1[ ] = "Hello" 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char *p = "Hello" 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4CCCC"/>
                </a:highlight>
              </a:rPr>
              <a:t>str1 = "Bye" ; /* error */</a:t>
            </a:r>
            <a:endParaRPr>
              <a:solidFill>
                <a:schemeClr val="dk1"/>
              </a:solidFill>
              <a:highlight>
                <a:srgbClr val="F4CCC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D9EAD3"/>
                </a:highlight>
              </a:rPr>
              <a:t>p = "Bye" ; /* works */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Accessing Array Element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Make a c program to declare an array of size 5 and then take user input to initialize that array.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241900"/>
            <a:ext cx="8520600" cy="46980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3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61AEEE"/>
                </a:solidFill>
                <a:highlight>
                  <a:schemeClr val="dk1"/>
                </a:highlight>
              </a:rPr>
              <a:t>#include </a:t>
            </a:r>
            <a:r>
              <a:rPr lang="en" sz="6250">
                <a:solidFill>
                  <a:srgbClr val="98C379"/>
                </a:solidFill>
                <a:highlight>
                  <a:schemeClr val="dk1"/>
                </a:highlight>
              </a:rPr>
              <a:t>&lt;stdio.h&gt;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int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61AEEE"/>
                </a:solidFill>
                <a:highlight>
                  <a:schemeClr val="dk1"/>
                </a:highlight>
              </a:rPr>
              <a:t>main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()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{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</a:t>
            </a: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int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marks[5],i;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</a:t>
            </a:r>
            <a:r>
              <a:rPr lang="en" sz="6250">
                <a:solidFill>
                  <a:srgbClr val="FFFF00"/>
                </a:solidFill>
                <a:highlight>
                  <a:schemeClr val="dk1"/>
                </a:highlight>
              </a:rPr>
              <a:t>for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(i=0; i&lt;5; i++)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{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   </a:t>
            </a:r>
            <a:r>
              <a:rPr lang="en" sz="6250">
                <a:solidFill>
                  <a:srgbClr val="FFE599"/>
                </a:solidFill>
                <a:highlight>
                  <a:schemeClr val="dk1"/>
                </a:highlight>
              </a:rPr>
              <a:t>printf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("</a:t>
            </a:r>
            <a:r>
              <a:rPr lang="en" sz="6250">
                <a:solidFill>
                  <a:srgbClr val="6AA84F"/>
                </a:solidFill>
                <a:highlight>
                  <a:schemeClr val="dk1"/>
                </a:highlight>
              </a:rPr>
              <a:t>Enter number at %d location 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", i);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   </a:t>
            </a:r>
            <a:r>
              <a:rPr lang="en" sz="6250">
                <a:solidFill>
                  <a:srgbClr val="EA9999"/>
                </a:solidFill>
                <a:highlight>
                  <a:schemeClr val="dk1"/>
                </a:highlight>
              </a:rPr>
              <a:t>scanf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("%d",</a:t>
            </a:r>
            <a:r>
              <a:rPr lang="en" sz="6250">
                <a:solidFill>
                  <a:srgbClr val="6AA84F"/>
                </a:solidFill>
                <a:highlight>
                  <a:schemeClr val="dk1"/>
                </a:highlight>
              </a:rPr>
              <a:t>&amp;marks[i]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);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}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</a:t>
            </a: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return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D19A66"/>
                </a:solidFill>
                <a:highlight>
                  <a:schemeClr val="dk1"/>
                </a:highlight>
              </a:rPr>
              <a:t>0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}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Linear Search an Array</a:t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Make a c program to find the highest marks and display the output.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7375" y="2223488"/>
            <a:ext cx="3716400" cy="193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0000"/>
      </a:dk1>
      <a:lt1>
        <a:srgbClr val="FFFFFF"/>
      </a:lt1>
      <a:dk2>
        <a:srgbClr val="666666"/>
      </a:dk2>
      <a:lt2>
        <a:srgbClr val="EEEEEE"/>
      </a:lt2>
      <a:accent1>
        <a:srgbClr val="000000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